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1"/>
  </p:notesMasterIdLst>
  <p:sldIdLst>
    <p:sldId id="256" r:id="rId3"/>
    <p:sldId id="257" r:id="rId4"/>
    <p:sldId id="262" r:id="rId5"/>
    <p:sldId id="263" r:id="rId6"/>
    <p:sldId id="264" r:id="rId7"/>
    <p:sldId id="266" r:id="rId8"/>
    <p:sldId id="265" r:id="rId9"/>
    <p:sldId id="267" r:id="rId10"/>
  </p:sldIdLst>
  <p:sldSz cx="9144000" cy="5143500" type="screen16x9"/>
  <p:notesSz cx="6858000" cy="9144000"/>
  <p:embeddedFontLst>
    <p:embeddedFont>
      <p:font typeface="Dosis" pitchFamily="2" charset="0"/>
      <p:regular r:id="rId12"/>
      <p:bold r:id="rId13"/>
    </p:embeddedFont>
    <p:embeddedFont>
      <p:font typeface="Roboto" panose="02000000000000000000" pitchFamily="2"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font" Target="fonts/font4.fntdata"/><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6305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11495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4943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7282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705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09baabb6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09baabb6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535398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cikalmerdeka" TargetMode="External"/><Relationship Id="rId5" Type="http://schemas.openxmlformats.org/officeDocument/2006/relationships/hyperlink" Target="https://www.linkedin.com/in/muhammad-cikal-merdeka-50a658266/" TargetMode="External"/><Relationship Id="rId4" Type="http://schemas.openxmlformats.org/officeDocument/2006/relationships/hyperlink" Target="mailto:mcikalmerdeka@gmail.com"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olab.research.google.com/drive/1QYcw8JFcQgAm719aRCxmT8R4nlB6IfIA?usp=sharing"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dirty="0">
                <a:latin typeface="Dosis"/>
                <a:ea typeface="Dosis"/>
                <a:cs typeface="Dosis"/>
                <a:sym typeface="Dosis"/>
              </a:rPr>
              <a:t>Predict Clicked Ads Customer Classification by using Machine Learning</a:t>
            </a:r>
            <a:endParaRPr sz="3180" dirty="0">
              <a:latin typeface="Dosis"/>
              <a:ea typeface="Dosis"/>
              <a:cs typeface="Dosis"/>
              <a:sym typeface="Dosis"/>
            </a:endParaRPr>
          </a:p>
        </p:txBody>
      </p:sp>
      <p:sp>
        <p:nvSpPr>
          <p:cNvPr id="7" name="Google Shape;100;p25">
            <a:extLst>
              <a:ext uri="{FF2B5EF4-FFF2-40B4-BE49-F238E27FC236}">
                <a16:creationId xmlns:a16="http://schemas.microsoft.com/office/drawing/2014/main" id="{A2098770-471B-79AD-2361-25D7541008FB}"/>
              </a:ext>
            </a:extLst>
          </p:cNvPr>
          <p:cNvSpPr txBox="1"/>
          <p:nvPr/>
        </p:nvSpPr>
        <p:spPr>
          <a:xfrm>
            <a:off x="5959950" y="908900"/>
            <a:ext cx="2803050" cy="1051518"/>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Muhammad Cikal Merdeka</a:t>
            </a:r>
            <a:endParaRPr sz="1200" b="1" i="0" u="none" strike="noStrike" cap="none" dirty="0">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a:latin typeface="Dosis"/>
                <a:ea typeface="Dosis"/>
                <a:cs typeface="Dosis"/>
                <a:sym typeface="Dosis"/>
              </a:rPr>
              <a:t>Email : </a:t>
            </a:r>
            <a:r>
              <a:rPr lang="en-US" sz="1200" b="1" dirty="0">
                <a:latin typeface="Dosis"/>
                <a:ea typeface="Dosis"/>
                <a:cs typeface="Dosis"/>
                <a:sym typeface="Dosis"/>
                <a:hlinkClick r:id="rId4"/>
              </a:rPr>
              <a:t>mcikalmerdeka@gmail.com</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LinkedIn : </a:t>
            </a:r>
            <a:r>
              <a:rPr lang="en-ID" sz="1200" b="1" dirty="0">
                <a:latin typeface="Dosis"/>
                <a:ea typeface="Dosis"/>
                <a:cs typeface="Dosis"/>
                <a:sym typeface="Dosis"/>
                <a:hlinkClick r:id="rId5"/>
              </a:rPr>
              <a:t>linkedin.com/in/</a:t>
            </a:r>
            <a:r>
              <a:rPr lang="en-ID" sz="1200" b="1" dirty="0" err="1">
                <a:latin typeface="Dosis"/>
                <a:ea typeface="Dosis"/>
                <a:cs typeface="Dosis"/>
                <a:sym typeface="Dosis"/>
                <a:hlinkClick r:id="rId5"/>
              </a:rPr>
              <a:t>mcikalmerdeka</a:t>
            </a:r>
            <a:endParaRPr lang="en"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Github : </a:t>
            </a:r>
            <a:r>
              <a:rPr lang="en-ID" sz="1200" b="1" dirty="0">
                <a:latin typeface="Dosis"/>
                <a:ea typeface="Dosis"/>
                <a:cs typeface="Dosis"/>
                <a:sym typeface="Dosis"/>
                <a:hlinkClick r:id="rId6"/>
              </a:rPr>
              <a:t>github.com/mcikalmerdeka</a:t>
            </a:r>
            <a:endParaRPr lang="en" sz="1200" b="1" dirty="0">
              <a:latin typeface="Dosis"/>
              <a:ea typeface="Dosis"/>
              <a:cs typeface="Dosis"/>
              <a:sym typeface="Dosis"/>
            </a:endParaRPr>
          </a:p>
        </p:txBody>
      </p:sp>
      <p:pic>
        <p:nvPicPr>
          <p:cNvPr id="8" name="Google Shape;101;p25">
            <a:extLst>
              <a:ext uri="{FF2B5EF4-FFF2-40B4-BE49-F238E27FC236}">
                <a16:creationId xmlns:a16="http://schemas.microsoft.com/office/drawing/2014/main" id="{6F5D6881-763B-7E6F-4019-0A6DE180D9E0}"/>
              </a:ext>
            </a:extLst>
          </p:cNvPr>
          <p:cNvPicPr preferRelativeResize="0"/>
          <p:nvPr/>
        </p:nvPicPr>
        <p:blipFill>
          <a:blip r:embed="rId7"/>
          <a:srcRect l="8110" r="8110"/>
          <a:stretch/>
        </p:blipFill>
        <p:spPr>
          <a:xfrm>
            <a:off x="4665150" y="685600"/>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9" name="Google Shape;102;p25">
            <a:extLst>
              <a:ext uri="{FF2B5EF4-FFF2-40B4-BE49-F238E27FC236}">
                <a16:creationId xmlns:a16="http://schemas.microsoft.com/office/drawing/2014/main" id="{6D878980-40D7-97D1-8314-69F7FA326C61}"/>
              </a:ext>
            </a:extLst>
          </p:cNvPr>
          <p:cNvSpPr txBox="1">
            <a:spLocks/>
          </p:cNvSpPr>
          <p:nvPr/>
        </p:nvSpPr>
        <p:spPr>
          <a:xfrm>
            <a:off x="4665150" y="2159900"/>
            <a:ext cx="4167000" cy="2298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1pPr>
            <a:lvl2pPr marL="914400" marR="0" lvl="1"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2pPr>
            <a:lvl3pPr marL="1371600" marR="0" lvl="2"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3pPr>
            <a:lvl4pPr marL="1828800" marR="0" lvl="3"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4pPr>
            <a:lvl5pPr marL="2286000" marR="0" lvl="4"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5pPr>
            <a:lvl6pPr marL="2743200" marR="0" lvl="5"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L="3200400" marR="0" lvl="6"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L="3657600" marR="0" lvl="7"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L="4114800" marR="0" lvl="8" indent="-317500" algn="ctr"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pPr marL="0" indent="0" algn="just">
              <a:lnSpc>
                <a:spcPct val="95000"/>
              </a:lnSpc>
              <a:spcAft>
                <a:spcPts val="1200"/>
              </a:spcAft>
              <a:buSzPts val="1018"/>
            </a:pPr>
            <a:r>
              <a:rPr lang="en-US" sz="1400" dirty="0">
                <a:latin typeface="Dosis" pitchFamily="2" charset="0"/>
              </a:rPr>
              <a:t>Dedicated entry-level data scientist with analytical and experimental background of Physics. My graduation 2023, a pivotal year marked by significant advancements in artificial intelligence with the introduction of GPT-4 and other generative AI models, has fueled my curiosity and excitement to delve into the field of data. I have comprehensive grasp of data science methodology from business understanding to modelling process with proficiency in </a:t>
            </a:r>
            <a:r>
              <a:rPr lang="en-US" sz="1400" b="1" dirty="0">
                <a:latin typeface="Dosis" pitchFamily="2" charset="0"/>
              </a:rPr>
              <a:t>Python, SQL, Tableau, Power BI, Looker Studio and other tools</a:t>
            </a:r>
            <a:r>
              <a:rPr lang="en-US" sz="1400" dirty="0">
                <a:latin typeface="Dosis" pitchFamily="2" charset="0"/>
              </a:rPr>
              <a:t> related to data analytics workflow from several coursework and bootcamps. </a:t>
            </a:r>
            <a:endParaRPr lang="en-ID" sz="1400" dirty="0">
              <a:latin typeface="Dosi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dirty="0">
                <a:solidFill>
                  <a:schemeClr val="lt1"/>
                </a:solidFill>
                <a:latin typeface="Roboto"/>
                <a:ea typeface="Roboto"/>
                <a:cs typeface="Roboto"/>
                <a:sym typeface="Roboto"/>
              </a:rPr>
              <a:t>Project Overview</a:t>
            </a:r>
            <a:endParaRPr sz="2220" b="1" dirty="0">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229784"/>
            <a:ext cx="8520600" cy="2781107"/>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US" dirty="0">
                <a:solidFill>
                  <a:schemeClr val="dk1"/>
                </a:solidFill>
                <a:latin typeface="Dosis"/>
                <a:ea typeface="Dosis"/>
                <a:cs typeface="Dosis"/>
                <a:sym typeface="Dosis"/>
              </a:rPr>
              <a:t>A company engaged in digital marketing in Indonesia wants to determine the effectiveness of an advertisement they have aired. This is crucial for the company to gauge the reach of their marketed ads and attract customers to view them.</a:t>
            </a:r>
          </a:p>
          <a:p>
            <a:pPr marL="0" lvl="0" indent="0" algn="just" rtl="0">
              <a:spcBef>
                <a:spcPts val="0"/>
              </a:spcBef>
              <a:spcAft>
                <a:spcPts val="0"/>
              </a:spcAft>
              <a:buNone/>
            </a:pPr>
            <a:endParaRPr lang="en-US" dirty="0">
              <a:solidFill>
                <a:schemeClr val="dk1"/>
              </a:solidFill>
              <a:latin typeface="Dosis"/>
              <a:ea typeface="Dosis"/>
              <a:cs typeface="Dosis"/>
              <a:sym typeface="Dosis"/>
            </a:endParaRPr>
          </a:p>
          <a:p>
            <a:pPr marL="0" lvl="0" indent="0" algn="just" rtl="0">
              <a:spcBef>
                <a:spcPts val="0"/>
              </a:spcBef>
              <a:spcAft>
                <a:spcPts val="0"/>
              </a:spcAft>
              <a:buNone/>
            </a:pPr>
            <a:r>
              <a:rPr lang="en-US" dirty="0">
                <a:solidFill>
                  <a:schemeClr val="dk1"/>
                </a:solidFill>
                <a:latin typeface="Dosis"/>
                <a:ea typeface="Dosis"/>
                <a:cs typeface="Dosis"/>
                <a:sym typeface="Dosis"/>
              </a:rPr>
              <a:t>By analyzing historical advertisement data and identifying insights and patterns, it can assist the company in determining target marketing. The focus of this project is to develop a machine learning classification model that can accurately determine the target customers.</a:t>
            </a:r>
            <a:endParaRPr dirty="0">
              <a:solidFill>
                <a:schemeClr val="dk1"/>
              </a:solidFill>
              <a:latin typeface="Dosis"/>
              <a:ea typeface="Dosis"/>
              <a:cs typeface="Dosis"/>
              <a:sym typeface="Dosis"/>
            </a:endParaRPr>
          </a:p>
        </p:txBody>
      </p:sp>
      <p:sp>
        <p:nvSpPr>
          <p:cNvPr id="2" name="Google Shape;115;p27">
            <a:extLst>
              <a:ext uri="{FF2B5EF4-FFF2-40B4-BE49-F238E27FC236}">
                <a16:creationId xmlns:a16="http://schemas.microsoft.com/office/drawing/2014/main" id="{185F4E5F-8D6D-7059-1FDB-D6AE042E1C43}"/>
              </a:ext>
            </a:extLst>
          </p:cNvPr>
          <p:cNvSpPr txBox="1"/>
          <p:nvPr/>
        </p:nvSpPr>
        <p:spPr>
          <a:xfrm>
            <a:off x="4656000" y="4772700"/>
            <a:ext cx="4488000" cy="353913"/>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US" sz="1100" dirty="0">
                <a:solidFill>
                  <a:srgbClr val="000000"/>
                </a:solidFill>
              </a:rPr>
              <a:t>For more details, you can view the </a:t>
            </a:r>
            <a:r>
              <a:rPr lang="en-US" sz="1100" dirty="0" err="1">
                <a:solidFill>
                  <a:srgbClr val="000000"/>
                </a:solidFill>
              </a:rPr>
              <a:t>Jupyter</a:t>
            </a:r>
            <a:r>
              <a:rPr lang="en-US" sz="1100" dirty="0">
                <a:solidFill>
                  <a:srgbClr val="000000"/>
                </a:solidFill>
              </a:rPr>
              <a:t> notebook </a:t>
            </a:r>
            <a:r>
              <a:rPr lang="en-US" sz="1100" dirty="0">
                <a:solidFill>
                  <a:srgbClr val="000000"/>
                </a:solidFill>
                <a:hlinkClick r:id="rId3"/>
              </a:rPr>
              <a:t>here</a:t>
            </a:r>
            <a:r>
              <a:rPr lang="en-US" sz="1100" dirty="0">
                <a:solidFill>
                  <a:srgbClr val="000000"/>
                </a:solidFill>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Exploratory Data Analysis (EDA)</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603429"/>
            <a:ext cx="878937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300" b="1" dirty="0">
                <a:solidFill>
                  <a:schemeClr val="tx1"/>
                </a:solidFill>
                <a:latin typeface="Dosis" pitchFamily="2" charset="0"/>
              </a:rPr>
              <a:t>Univariate Analysis and Statistical Summary – Numerical Features</a:t>
            </a:r>
          </a:p>
        </p:txBody>
      </p:sp>
      <p:pic>
        <p:nvPicPr>
          <p:cNvPr id="9" name="Picture 8">
            <a:extLst>
              <a:ext uri="{FF2B5EF4-FFF2-40B4-BE49-F238E27FC236}">
                <a16:creationId xmlns:a16="http://schemas.microsoft.com/office/drawing/2014/main" id="{F1974212-9441-A41E-A3BF-09F3218D8C75}"/>
              </a:ext>
            </a:extLst>
          </p:cNvPr>
          <p:cNvPicPr>
            <a:picLocks noChangeAspect="1"/>
          </p:cNvPicPr>
          <p:nvPr/>
        </p:nvPicPr>
        <p:blipFill>
          <a:blip r:embed="rId3"/>
          <a:stretch>
            <a:fillRect/>
          </a:stretch>
        </p:blipFill>
        <p:spPr>
          <a:xfrm>
            <a:off x="92206" y="2391369"/>
            <a:ext cx="4990628" cy="1489363"/>
          </a:xfrm>
          <a:prstGeom prst="rect">
            <a:avLst/>
          </a:prstGeom>
        </p:spPr>
      </p:pic>
      <p:pic>
        <p:nvPicPr>
          <p:cNvPr id="5" name="Picture 4">
            <a:extLst>
              <a:ext uri="{FF2B5EF4-FFF2-40B4-BE49-F238E27FC236}">
                <a16:creationId xmlns:a16="http://schemas.microsoft.com/office/drawing/2014/main" id="{5F83D457-E952-36AB-3B1B-9200ED8C3BA9}"/>
              </a:ext>
            </a:extLst>
          </p:cNvPr>
          <p:cNvPicPr>
            <a:picLocks noChangeAspect="1"/>
          </p:cNvPicPr>
          <p:nvPr/>
        </p:nvPicPr>
        <p:blipFill>
          <a:blip r:embed="rId4"/>
          <a:stretch>
            <a:fillRect/>
          </a:stretch>
        </p:blipFill>
        <p:spPr>
          <a:xfrm>
            <a:off x="92206" y="1054819"/>
            <a:ext cx="4990628" cy="1232512"/>
          </a:xfrm>
          <a:prstGeom prst="rect">
            <a:avLst/>
          </a:prstGeom>
        </p:spPr>
      </p:pic>
      <p:pic>
        <p:nvPicPr>
          <p:cNvPr id="7" name="Picture 6">
            <a:extLst>
              <a:ext uri="{FF2B5EF4-FFF2-40B4-BE49-F238E27FC236}">
                <a16:creationId xmlns:a16="http://schemas.microsoft.com/office/drawing/2014/main" id="{A528D908-A78E-9955-9BCD-544C800FC28E}"/>
              </a:ext>
            </a:extLst>
          </p:cNvPr>
          <p:cNvPicPr>
            <a:picLocks noChangeAspect="1"/>
          </p:cNvPicPr>
          <p:nvPr/>
        </p:nvPicPr>
        <p:blipFill>
          <a:blip r:embed="rId5"/>
          <a:stretch>
            <a:fillRect/>
          </a:stretch>
        </p:blipFill>
        <p:spPr>
          <a:xfrm>
            <a:off x="92207" y="3984771"/>
            <a:ext cx="5046100" cy="866894"/>
          </a:xfrm>
          <a:prstGeom prst="rect">
            <a:avLst/>
          </a:prstGeom>
        </p:spPr>
      </p:pic>
      <p:sp>
        <p:nvSpPr>
          <p:cNvPr id="8" name="TextBox 7">
            <a:extLst>
              <a:ext uri="{FF2B5EF4-FFF2-40B4-BE49-F238E27FC236}">
                <a16:creationId xmlns:a16="http://schemas.microsoft.com/office/drawing/2014/main" id="{785AC303-1F72-B56E-5857-400A9307A543}"/>
              </a:ext>
            </a:extLst>
          </p:cNvPr>
          <p:cNvSpPr txBox="1"/>
          <p:nvPr/>
        </p:nvSpPr>
        <p:spPr>
          <a:xfrm>
            <a:off x="5195455" y="1827599"/>
            <a:ext cx="3856338"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osis" pitchFamily="2" charset="0"/>
              </a:rPr>
              <a:t>The distribution of our customer's Daily Time Spent on Site, Age, and Area Income are moderately normal distribution while Daily Internet Usage is uniform distribution.</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Our customers usually spent 64 minutes per day on our site, have an average of age of 36, the area income of our customers is Rp.38,000,000, and average their daily internet usage is 3 hours.</a:t>
            </a:r>
            <a:endParaRPr lang="en-ID" dirty="0">
              <a:latin typeface="Dosis" pitchFamily="2" charset="0"/>
            </a:endParaRPr>
          </a:p>
        </p:txBody>
      </p:sp>
    </p:spTree>
    <p:extLst>
      <p:ext uri="{BB962C8B-B14F-4D97-AF65-F5344CB8AC3E}">
        <p14:creationId xmlns:p14="http://schemas.microsoft.com/office/powerpoint/2010/main" val="1842249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Exploratory Data Analysis (EDA)</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603429"/>
            <a:ext cx="878937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300" b="1" dirty="0">
                <a:solidFill>
                  <a:schemeClr val="tx1"/>
                </a:solidFill>
                <a:latin typeface="Dosis" pitchFamily="2" charset="0"/>
              </a:rPr>
              <a:t>Univariate Analysis and Statistical Summary – Categorical Features</a:t>
            </a:r>
          </a:p>
        </p:txBody>
      </p:sp>
      <p:sp>
        <p:nvSpPr>
          <p:cNvPr id="8" name="TextBox 7">
            <a:extLst>
              <a:ext uri="{FF2B5EF4-FFF2-40B4-BE49-F238E27FC236}">
                <a16:creationId xmlns:a16="http://schemas.microsoft.com/office/drawing/2014/main" id="{785AC303-1F72-B56E-5857-400A9307A543}"/>
              </a:ext>
            </a:extLst>
          </p:cNvPr>
          <p:cNvSpPr txBox="1"/>
          <p:nvPr/>
        </p:nvSpPr>
        <p:spPr>
          <a:xfrm>
            <a:off x="5396345" y="1827599"/>
            <a:ext cx="3655448" cy="289310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osis" pitchFamily="2" charset="0"/>
              </a:rPr>
              <a:t>The majority of our customers are from DKI Jakarta and </a:t>
            </a:r>
            <a:r>
              <a:rPr lang="en-US" dirty="0" err="1">
                <a:latin typeface="Dosis" pitchFamily="2" charset="0"/>
              </a:rPr>
              <a:t>Jawa</a:t>
            </a:r>
            <a:r>
              <a:rPr lang="en-US" dirty="0">
                <a:latin typeface="Dosis" pitchFamily="2" charset="0"/>
              </a:rPr>
              <a:t> Barat province, while as for the city is quite uniformly distributed.</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The distribution of male and female Gender of our customers is almost equal.</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Clicked on Ad target variable has an equal distribution of No and Yes, we want to increase the click through rate (CTR).</a:t>
            </a:r>
          </a:p>
          <a:p>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Ad category that is viewed is almost equally distributed among our customers.</a:t>
            </a:r>
            <a:endParaRPr lang="en-ID" dirty="0">
              <a:latin typeface="Dosis" pitchFamily="2" charset="0"/>
            </a:endParaRPr>
          </a:p>
        </p:txBody>
      </p:sp>
      <p:pic>
        <p:nvPicPr>
          <p:cNvPr id="12" name="Picture 11">
            <a:extLst>
              <a:ext uri="{FF2B5EF4-FFF2-40B4-BE49-F238E27FC236}">
                <a16:creationId xmlns:a16="http://schemas.microsoft.com/office/drawing/2014/main" id="{3D605DB1-4085-D059-E893-C112C744BCD7}"/>
              </a:ext>
            </a:extLst>
          </p:cNvPr>
          <p:cNvPicPr>
            <a:picLocks noChangeAspect="1"/>
          </p:cNvPicPr>
          <p:nvPr/>
        </p:nvPicPr>
        <p:blipFill>
          <a:blip r:embed="rId3"/>
          <a:stretch>
            <a:fillRect/>
          </a:stretch>
        </p:blipFill>
        <p:spPr>
          <a:xfrm>
            <a:off x="92207" y="1012884"/>
            <a:ext cx="5255248" cy="1488045"/>
          </a:xfrm>
          <a:prstGeom prst="rect">
            <a:avLst/>
          </a:prstGeom>
        </p:spPr>
      </p:pic>
      <p:pic>
        <p:nvPicPr>
          <p:cNvPr id="14" name="Picture 13">
            <a:extLst>
              <a:ext uri="{FF2B5EF4-FFF2-40B4-BE49-F238E27FC236}">
                <a16:creationId xmlns:a16="http://schemas.microsoft.com/office/drawing/2014/main" id="{6255C646-9AF9-D4AB-EE83-26DC7805E827}"/>
              </a:ext>
            </a:extLst>
          </p:cNvPr>
          <p:cNvPicPr>
            <a:picLocks noChangeAspect="1"/>
          </p:cNvPicPr>
          <p:nvPr/>
        </p:nvPicPr>
        <p:blipFill>
          <a:blip r:embed="rId4"/>
          <a:stretch>
            <a:fillRect/>
          </a:stretch>
        </p:blipFill>
        <p:spPr>
          <a:xfrm>
            <a:off x="1027388" y="4260736"/>
            <a:ext cx="3655448" cy="876245"/>
          </a:xfrm>
          <a:prstGeom prst="rect">
            <a:avLst/>
          </a:prstGeom>
        </p:spPr>
      </p:pic>
      <p:pic>
        <p:nvPicPr>
          <p:cNvPr id="16" name="Picture 15">
            <a:extLst>
              <a:ext uri="{FF2B5EF4-FFF2-40B4-BE49-F238E27FC236}">
                <a16:creationId xmlns:a16="http://schemas.microsoft.com/office/drawing/2014/main" id="{E3213561-2E2C-1248-C2DD-EB25797036AF}"/>
              </a:ext>
            </a:extLst>
          </p:cNvPr>
          <p:cNvPicPr>
            <a:picLocks noChangeAspect="1"/>
          </p:cNvPicPr>
          <p:nvPr/>
        </p:nvPicPr>
        <p:blipFill>
          <a:blip r:embed="rId5"/>
          <a:stretch>
            <a:fillRect/>
          </a:stretch>
        </p:blipFill>
        <p:spPr>
          <a:xfrm>
            <a:off x="1434455" y="2538718"/>
            <a:ext cx="2534872" cy="1684229"/>
          </a:xfrm>
          <a:prstGeom prst="rect">
            <a:avLst/>
          </a:prstGeom>
        </p:spPr>
      </p:pic>
    </p:spTree>
    <p:extLst>
      <p:ext uri="{BB962C8B-B14F-4D97-AF65-F5344CB8AC3E}">
        <p14:creationId xmlns:p14="http://schemas.microsoft.com/office/powerpoint/2010/main" val="166219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Exploratory Data Analysis (EDA)</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603429"/>
            <a:ext cx="878937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300" b="1" dirty="0">
                <a:solidFill>
                  <a:schemeClr val="tx1"/>
                </a:solidFill>
                <a:latin typeface="Dosis" pitchFamily="2" charset="0"/>
              </a:rPr>
              <a:t>Bivariate Analysis – Numerical Features</a:t>
            </a:r>
          </a:p>
        </p:txBody>
      </p:sp>
      <p:sp>
        <p:nvSpPr>
          <p:cNvPr id="8" name="TextBox 7">
            <a:extLst>
              <a:ext uri="{FF2B5EF4-FFF2-40B4-BE49-F238E27FC236}">
                <a16:creationId xmlns:a16="http://schemas.microsoft.com/office/drawing/2014/main" id="{785AC303-1F72-B56E-5857-400A9307A543}"/>
              </a:ext>
            </a:extLst>
          </p:cNvPr>
          <p:cNvSpPr txBox="1"/>
          <p:nvPr/>
        </p:nvSpPr>
        <p:spPr>
          <a:xfrm>
            <a:off x="5204178" y="1722990"/>
            <a:ext cx="3939822" cy="246221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osis" pitchFamily="2" charset="0"/>
              </a:rPr>
              <a:t>The more time customers spent time on the site, the less likely they will click on an ad.</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The average age of customers that clicked on an ad is 40, while the average for those that didn't is 31.</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The average income of customers that clicked on an ad is considerably lower than those that didn't. </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The more time customers use the internet daily, the less likely they will click on an ad.</a:t>
            </a:r>
            <a:endParaRPr lang="en-ID" dirty="0">
              <a:latin typeface="Dosis" pitchFamily="2" charset="0"/>
            </a:endParaRPr>
          </a:p>
        </p:txBody>
      </p:sp>
      <p:pic>
        <p:nvPicPr>
          <p:cNvPr id="4" name="Picture 3">
            <a:extLst>
              <a:ext uri="{FF2B5EF4-FFF2-40B4-BE49-F238E27FC236}">
                <a16:creationId xmlns:a16="http://schemas.microsoft.com/office/drawing/2014/main" id="{17726F35-5A6F-B01E-E774-B2277E5A7F08}"/>
              </a:ext>
            </a:extLst>
          </p:cNvPr>
          <p:cNvPicPr>
            <a:picLocks noChangeAspect="1"/>
          </p:cNvPicPr>
          <p:nvPr/>
        </p:nvPicPr>
        <p:blipFill>
          <a:blip r:embed="rId3"/>
          <a:stretch>
            <a:fillRect/>
          </a:stretch>
        </p:blipFill>
        <p:spPr>
          <a:xfrm>
            <a:off x="93831" y="1403702"/>
            <a:ext cx="4991576" cy="1490400"/>
          </a:xfrm>
          <a:prstGeom prst="rect">
            <a:avLst/>
          </a:prstGeom>
        </p:spPr>
      </p:pic>
      <p:pic>
        <p:nvPicPr>
          <p:cNvPr id="10" name="Picture 9">
            <a:extLst>
              <a:ext uri="{FF2B5EF4-FFF2-40B4-BE49-F238E27FC236}">
                <a16:creationId xmlns:a16="http://schemas.microsoft.com/office/drawing/2014/main" id="{46E416B3-B213-BC38-608E-D9CD2CCDC886}"/>
              </a:ext>
            </a:extLst>
          </p:cNvPr>
          <p:cNvPicPr>
            <a:picLocks noChangeAspect="1"/>
          </p:cNvPicPr>
          <p:nvPr/>
        </p:nvPicPr>
        <p:blipFill>
          <a:blip r:embed="rId4"/>
          <a:stretch>
            <a:fillRect/>
          </a:stretch>
        </p:blipFill>
        <p:spPr>
          <a:xfrm>
            <a:off x="92207" y="2954097"/>
            <a:ext cx="4993200" cy="1480396"/>
          </a:xfrm>
          <a:prstGeom prst="rect">
            <a:avLst/>
          </a:prstGeom>
        </p:spPr>
      </p:pic>
    </p:spTree>
    <p:extLst>
      <p:ext uri="{BB962C8B-B14F-4D97-AF65-F5344CB8AC3E}">
        <p14:creationId xmlns:p14="http://schemas.microsoft.com/office/powerpoint/2010/main" val="211755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Exploratory Data Analysis (EDA)</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603429"/>
            <a:ext cx="878937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300" b="1" dirty="0">
                <a:solidFill>
                  <a:schemeClr val="tx1"/>
                </a:solidFill>
                <a:latin typeface="Dosis" pitchFamily="2" charset="0"/>
              </a:rPr>
              <a:t>Bivariate Analysis – Regression Plot</a:t>
            </a:r>
          </a:p>
        </p:txBody>
      </p:sp>
      <p:pic>
        <p:nvPicPr>
          <p:cNvPr id="5" name="Picture 4">
            <a:extLst>
              <a:ext uri="{FF2B5EF4-FFF2-40B4-BE49-F238E27FC236}">
                <a16:creationId xmlns:a16="http://schemas.microsoft.com/office/drawing/2014/main" id="{CB4C0072-22C7-D5A0-F992-59EBA4B58D5F}"/>
              </a:ext>
            </a:extLst>
          </p:cNvPr>
          <p:cNvPicPr>
            <a:picLocks noChangeAspect="1"/>
          </p:cNvPicPr>
          <p:nvPr/>
        </p:nvPicPr>
        <p:blipFill>
          <a:blip r:embed="rId3"/>
          <a:stretch>
            <a:fillRect/>
          </a:stretch>
        </p:blipFill>
        <p:spPr>
          <a:xfrm>
            <a:off x="385280" y="1126629"/>
            <a:ext cx="5830005" cy="1918538"/>
          </a:xfrm>
          <a:prstGeom prst="rect">
            <a:avLst/>
          </a:prstGeom>
        </p:spPr>
      </p:pic>
      <p:pic>
        <p:nvPicPr>
          <p:cNvPr id="7" name="Picture 6">
            <a:extLst>
              <a:ext uri="{FF2B5EF4-FFF2-40B4-BE49-F238E27FC236}">
                <a16:creationId xmlns:a16="http://schemas.microsoft.com/office/drawing/2014/main" id="{76339761-0185-4DF7-BB7A-A8B70E2C7BBA}"/>
              </a:ext>
            </a:extLst>
          </p:cNvPr>
          <p:cNvPicPr>
            <a:picLocks noChangeAspect="1"/>
          </p:cNvPicPr>
          <p:nvPr/>
        </p:nvPicPr>
        <p:blipFill>
          <a:blip r:embed="rId4"/>
          <a:stretch>
            <a:fillRect/>
          </a:stretch>
        </p:blipFill>
        <p:spPr>
          <a:xfrm>
            <a:off x="6215285" y="1126629"/>
            <a:ext cx="2571658" cy="1918538"/>
          </a:xfrm>
          <a:prstGeom prst="rect">
            <a:avLst/>
          </a:prstGeom>
        </p:spPr>
      </p:pic>
      <p:sp>
        <p:nvSpPr>
          <p:cNvPr id="9" name="TextBox 8">
            <a:extLst>
              <a:ext uri="{FF2B5EF4-FFF2-40B4-BE49-F238E27FC236}">
                <a16:creationId xmlns:a16="http://schemas.microsoft.com/office/drawing/2014/main" id="{8EAB3784-87EB-B6AF-BF89-0ACCD0193E66}"/>
              </a:ext>
            </a:extLst>
          </p:cNvPr>
          <p:cNvSpPr txBox="1"/>
          <p:nvPr/>
        </p:nvSpPr>
        <p:spPr>
          <a:xfrm>
            <a:off x="288976" y="3216307"/>
            <a:ext cx="8518749" cy="181588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osis" pitchFamily="2" charset="0"/>
              </a:rPr>
              <a:t>Age is slightly negatively correlated with Daily Internet Usage. Older customers spend less time on the internet on average compared to younger customers.</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Age is also slightly negatively correlated with Daily Time Spent on Site.</a:t>
            </a:r>
          </a:p>
          <a:p>
            <a:pPr marL="285750" indent="-285750">
              <a:buFont typeface="Arial" panose="020B0604020202020204" pitchFamily="34" charset="0"/>
              <a:buChar char="•"/>
            </a:pPr>
            <a:endParaRPr lang="en-US" dirty="0">
              <a:latin typeface="Dosis" pitchFamily="2" charset="0"/>
            </a:endParaRPr>
          </a:p>
          <a:p>
            <a:pPr marL="285750" indent="-285750">
              <a:buFont typeface="Arial" panose="020B0604020202020204" pitchFamily="34" charset="0"/>
              <a:buChar char="•"/>
            </a:pPr>
            <a:r>
              <a:rPr lang="en-US" dirty="0">
                <a:latin typeface="Dosis" pitchFamily="2" charset="0"/>
              </a:rPr>
              <a:t>Internet usage is slightly positively correlated with time spent on site. But there is a quite clear separation between two clusters of data. One cluster is less active and the other more so. Less active customers have a higher tendency to click on an ad compared to more active customers.</a:t>
            </a:r>
            <a:endParaRPr lang="en-ID" dirty="0">
              <a:latin typeface="Dosis" pitchFamily="2" charset="0"/>
            </a:endParaRPr>
          </a:p>
        </p:txBody>
      </p:sp>
    </p:spTree>
    <p:extLst>
      <p:ext uri="{BB962C8B-B14F-4D97-AF65-F5344CB8AC3E}">
        <p14:creationId xmlns:p14="http://schemas.microsoft.com/office/powerpoint/2010/main" val="2380223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Exploratory Data Analysis (EDA)</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603429"/>
            <a:ext cx="878937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300" b="1" dirty="0">
                <a:solidFill>
                  <a:schemeClr val="tx1"/>
                </a:solidFill>
                <a:latin typeface="Dosis" pitchFamily="2" charset="0"/>
              </a:rPr>
              <a:t>Bivariate Analysis – Categorical Features</a:t>
            </a:r>
          </a:p>
        </p:txBody>
      </p:sp>
      <p:sp>
        <p:nvSpPr>
          <p:cNvPr id="8" name="TextBox 7">
            <a:extLst>
              <a:ext uri="{FF2B5EF4-FFF2-40B4-BE49-F238E27FC236}">
                <a16:creationId xmlns:a16="http://schemas.microsoft.com/office/drawing/2014/main" id="{785AC303-1F72-B56E-5857-400A9307A543}"/>
              </a:ext>
            </a:extLst>
          </p:cNvPr>
          <p:cNvSpPr txBox="1"/>
          <p:nvPr/>
        </p:nvSpPr>
        <p:spPr>
          <a:xfrm>
            <a:off x="288976" y="3999089"/>
            <a:ext cx="8518749" cy="954107"/>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osis" pitchFamily="2" charset="0"/>
              </a:rPr>
              <a:t>Females clicked on an ad slightly more than males overall even though the difference is not significant.</a:t>
            </a:r>
          </a:p>
          <a:p>
            <a:pPr marL="285750" indent="-285750">
              <a:buFont typeface="Arial" panose="020B0604020202020204" pitchFamily="34" charset="0"/>
              <a:buChar char="•"/>
            </a:pPr>
            <a:r>
              <a:rPr lang="en-US" dirty="0">
                <a:latin typeface="Dosis" pitchFamily="2" charset="0"/>
              </a:rPr>
              <a:t>Ad categories click rates are pretty equal with none below 40% and none above 60%.</a:t>
            </a:r>
          </a:p>
          <a:p>
            <a:pPr marL="285750" indent="-285750">
              <a:buFont typeface="Arial" panose="020B0604020202020204" pitchFamily="34" charset="0"/>
              <a:buChar char="•"/>
            </a:pPr>
            <a:r>
              <a:rPr lang="en-US" dirty="0">
                <a:latin typeface="Dosis" pitchFamily="2" charset="0"/>
              </a:rPr>
              <a:t>Province with the highest amount of click on ad is </a:t>
            </a:r>
            <a:r>
              <a:rPr lang="en-US" dirty="0" err="1">
                <a:latin typeface="Dosis" pitchFamily="2" charset="0"/>
              </a:rPr>
              <a:t>Jawa</a:t>
            </a:r>
            <a:r>
              <a:rPr lang="en-US" dirty="0">
                <a:latin typeface="Dosis" pitchFamily="2" charset="0"/>
              </a:rPr>
              <a:t> Barat, while the lowest is Kalimantan Barat.</a:t>
            </a:r>
          </a:p>
          <a:p>
            <a:pPr marL="285750" indent="-285750">
              <a:buFont typeface="Arial" panose="020B0604020202020204" pitchFamily="34" charset="0"/>
              <a:buChar char="•"/>
            </a:pPr>
            <a:r>
              <a:rPr lang="en-US" dirty="0">
                <a:latin typeface="Dosis" pitchFamily="2" charset="0"/>
              </a:rPr>
              <a:t>City with the highest amount of click on ad is Bandung, while the lowest are Balikpapan and Pontianak.</a:t>
            </a:r>
            <a:endParaRPr lang="en-ID" dirty="0">
              <a:latin typeface="Dosis" pitchFamily="2" charset="0"/>
            </a:endParaRPr>
          </a:p>
        </p:txBody>
      </p:sp>
      <p:pic>
        <p:nvPicPr>
          <p:cNvPr id="5" name="Picture 4">
            <a:extLst>
              <a:ext uri="{FF2B5EF4-FFF2-40B4-BE49-F238E27FC236}">
                <a16:creationId xmlns:a16="http://schemas.microsoft.com/office/drawing/2014/main" id="{254F7864-EA7F-E151-EB09-EAA7FA1EFB45}"/>
              </a:ext>
            </a:extLst>
          </p:cNvPr>
          <p:cNvPicPr>
            <a:picLocks noChangeAspect="1"/>
          </p:cNvPicPr>
          <p:nvPr/>
        </p:nvPicPr>
        <p:blipFill>
          <a:blip r:embed="rId3"/>
          <a:stretch>
            <a:fillRect/>
          </a:stretch>
        </p:blipFill>
        <p:spPr>
          <a:xfrm>
            <a:off x="360147" y="1169683"/>
            <a:ext cx="3729282" cy="2477823"/>
          </a:xfrm>
          <a:prstGeom prst="rect">
            <a:avLst/>
          </a:prstGeom>
        </p:spPr>
      </p:pic>
      <p:pic>
        <p:nvPicPr>
          <p:cNvPr id="7" name="Picture 6">
            <a:extLst>
              <a:ext uri="{FF2B5EF4-FFF2-40B4-BE49-F238E27FC236}">
                <a16:creationId xmlns:a16="http://schemas.microsoft.com/office/drawing/2014/main" id="{474CAAD4-AEDF-0CA0-A4FA-C5EE09CB8E26}"/>
              </a:ext>
            </a:extLst>
          </p:cNvPr>
          <p:cNvPicPr>
            <a:picLocks noChangeAspect="1"/>
          </p:cNvPicPr>
          <p:nvPr/>
        </p:nvPicPr>
        <p:blipFill>
          <a:blip r:embed="rId4"/>
          <a:stretch>
            <a:fillRect/>
          </a:stretch>
        </p:blipFill>
        <p:spPr>
          <a:xfrm>
            <a:off x="4391892" y="859433"/>
            <a:ext cx="4272330" cy="2982043"/>
          </a:xfrm>
          <a:prstGeom prst="rect">
            <a:avLst/>
          </a:prstGeom>
        </p:spPr>
      </p:pic>
    </p:spTree>
    <p:extLst>
      <p:ext uri="{BB962C8B-B14F-4D97-AF65-F5344CB8AC3E}">
        <p14:creationId xmlns:p14="http://schemas.microsoft.com/office/powerpoint/2010/main" val="1486669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0" y="37175"/>
            <a:ext cx="8180700" cy="52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ID" sz="1600" b="1" dirty="0">
                <a:solidFill>
                  <a:schemeClr val="bg1"/>
                </a:solidFill>
              </a:rPr>
              <a:t>Exploratory Data Analysis (EDA)</a:t>
            </a:r>
          </a:p>
        </p:txBody>
      </p:sp>
      <p:sp>
        <p:nvSpPr>
          <p:cNvPr id="2" name="Google Shape;55;p13">
            <a:extLst>
              <a:ext uri="{FF2B5EF4-FFF2-40B4-BE49-F238E27FC236}">
                <a16:creationId xmlns:a16="http://schemas.microsoft.com/office/drawing/2014/main" id="{C4612E69-FC28-3BD2-D326-CD1F9996F808}"/>
              </a:ext>
            </a:extLst>
          </p:cNvPr>
          <p:cNvSpPr txBox="1">
            <a:spLocks/>
          </p:cNvSpPr>
          <p:nvPr/>
        </p:nvSpPr>
        <p:spPr>
          <a:xfrm>
            <a:off x="177315" y="603429"/>
            <a:ext cx="8789370" cy="52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indent="0">
              <a:buNone/>
            </a:pPr>
            <a:r>
              <a:rPr lang="en-US" sz="1300" b="1" dirty="0">
                <a:solidFill>
                  <a:schemeClr val="tx1"/>
                </a:solidFill>
                <a:latin typeface="Dosis" pitchFamily="2" charset="0"/>
              </a:rPr>
              <a:t>Multivariate Analysis – Numerical &amp; Categorical Features</a:t>
            </a:r>
          </a:p>
        </p:txBody>
      </p:sp>
      <p:pic>
        <p:nvPicPr>
          <p:cNvPr id="4" name="Picture 3">
            <a:extLst>
              <a:ext uri="{FF2B5EF4-FFF2-40B4-BE49-F238E27FC236}">
                <a16:creationId xmlns:a16="http://schemas.microsoft.com/office/drawing/2014/main" id="{313A3F1E-7F2D-9562-9C53-922E098563C9}"/>
              </a:ext>
            </a:extLst>
          </p:cNvPr>
          <p:cNvPicPr>
            <a:picLocks noChangeAspect="1"/>
          </p:cNvPicPr>
          <p:nvPr/>
        </p:nvPicPr>
        <p:blipFill>
          <a:blip r:embed="rId3"/>
          <a:stretch>
            <a:fillRect/>
          </a:stretch>
        </p:blipFill>
        <p:spPr>
          <a:xfrm>
            <a:off x="1316438" y="1031284"/>
            <a:ext cx="2990870" cy="2706025"/>
          </a:xfrm>
          <a:prstGeom prst="rect">
            <a:avLst/>
          </a:prstGeom>
        </p:spPr>
      </p:pic>
      <p:pic>
        <p:nvPicPr>
          <p:cNvPr id="9" name="Picture 8">
            <a:extLst>
              <a:ext uri="{FF2B5EF4-FFF2-40B4-BE49-F238E27FC236}">
                <a16:creationId xmlns:a16="http://schemas.microsoft.com/office/drawing/2014/main" id="{85891B5B-F020-8557-DC1F-1EB876564A8F}"/>
              </a:ext>
            </a:extLst>
          </p:cNvPr>
          <p:cNvPicPr>
            <a:picLocks noChangeAspect="1"/>
          </p:cNvPicPr>
          <p:nvPr/>
        </p:nvPicPr>
        <p:blipFill>
          <a:blip r:embed="rId4"/>
          <a:stretch>
            <a:fillRect/>
          </a:stretch>
        </p:blipFill>
        <p:spPr>
          <a:xfrm>
            <a:off x="4546260" y="1031283"/>
            <a:ext cx="2990870" cy="2706025"/>
          </a:xfrm>
          <a:prstGeom prst="rect">
            <a:avLst/>
          </a:prstGeom>
        </p:spPr>
      </p:pic>
      <p:sp>
        <p:nvSpPr>
          <p:cNvPr id="10" name="TextBox 9">
            <a:extLst>
              <a:ext uri="{FF2B5EF4-FFF2-40B4-BE49-F238E27FC236}">
                <a16:creationId xmlns:a16="http://schemas.microsoft.com/office/drawing/2014/main" id="{6695CC2B-BDAD-0B9B-DC19-F58DB4E00650}"/>
              </a:ext>
            </a:extLst>
          </p:cNvPr>
          <p:cNvSpPr txBox="1"/>
          <p:nvPr/>
        </p:nvSpPr>
        <p:spPr>
          <a:xfrm>
            <a:off x="288976" y="3881325"/>
            <a:ext cx="8518749" cy="116955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Dosis" pitchFamily="2" charset="0"/>
              </a:rPr>
              <a:t>Numerical features have high to moderate correlation to target, while all categorical features have really low correlation.</a:t>
            </a:r>
          </a:p>
          <a:p>
            <a:pPr marL="285750" indent="-285750">
              <a:buFont typeface="Arial" panose="020B0604020202020204" pitchFamily="34" charset="0"/>
              <a:buChar char="•"/>
            </a:pPr>
            <a:r>
              <a:rPr lang="en-US" dirty="0">
                <a:latin typeface="Dosis" pitchFamily="2" charset="0"/>
              </a:rPr>
              <a:t>There is no redundant case (high coefficient to each other) for numerical features, while for categorical features City and Province have perfect correlation.</a:t>
            </a:r>
          </a:p>
          <a:p>
            <a:pPr marL="285750" indent="-285750">
              <a:buFont typeface="Arial" panose="020B0604020202020204" pitchFamily="34" charset="0"/>
              <a:buChar char="•"/>
            </a:pPr>
            <a:r>
              <a:rPr lang="en-US" dirty="0">
                <a:latin typeface="Dosis" pitchFamily="2" charset="0"/>
              </a:rPr>
              <a:t>A value of 1 indicates a perfect positive correlation (as one variable increases, the other variable increases) and -1 indicates a perfect negative correlation (as one variable increases, the other variable decreases).</a:t>
            </a:r>
          </a:p>
        </p:txBody>
      </p:sp>
    </p:spTree>
    <p:extLst>
      <p:ext uri="{BB962C8B-B14F-4D97-AF65-F5344CB8AC3E}">
        <p14:creationId xmlns:p14="http://schemas.microsoft.com/office/powerpoint/2010/main" val="382938982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779</Words>
  <Application>Microsoft Office PowerPoint</Application>
  <PresentationFormat>On-screen Show (16:9)</PresentationFormat>
  <Paragraphs>53</Paragraphs>
  <Slides>8</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vt:i4>
      </vt:variant>
    </vt:vector>
  </HeadingPairs>
  <TitlesOfParts>
    <vt:vector size="13" baseType="lpstr">
      <vt:lpstr>Arial</vt:lpstr>
      <vt:lpstr>Dosis</vt:lpstr>
      <vt:lpstr>Roboto</vt:lpstr>
      <vt:lpstr>Simple Light</vt:lpstr>
      <vt:lpstr>Simple Light</vt:lpstr>
      <vt:lpstr>Predict Clicked Ads Customer Classification by using Machine Learning</vt:lpstr>
      <vt:lpstr>Project Overview</vt:lpstr>
      <vt:lpstr>Exploratory Data Analysis (EDA)</vt:lpstr>
      <vt:lpstr>Exploratory Data Analysis (EDA)</vt:lpstr>
      <vt:lpstr>Exploratory Data Analysis (EDA)</vt:lpstr>
      <vt:lpstr>Exploratory Data Analysis (EDA)</vt:lpstr>
      <vt:lpstr>Exploratory Data Analysis (EDA)</vt:lpstr>
      <vt:lpstr>Exploratory Data Analysis (EDA)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Cikal Merdeka</cp:lastModifiedBy>
  <cp:revision>37</cp:revision>
  <dcterms:modified xsi:type="dcterms:W3CDTF">2024-05-09T15:18:42Z</dcterms:modified>
</cp:coreProperties>
</file>